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9" r:id="rId2"/>
    <p:sldId id="300" r:id="rId3"/>
    <p:sldId id="256" r:id="rId4"/>
    <p:sldId id="258" r:id="rId5"/>
    <p:sldId id="259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2" r:id="rId19"/>
    <p:sldId id="274" r:id="rId20"/>
    <p:sldId id="275" r:id="rId21"/>
    <p:sldId id="276" r:id="rId22"/>
    <p:sldId id="278" r:id="rId23"/>
    <p:sldId id="277" r:id="rId24"/>
    <p:sldId id="279" r:id="rId25"/>
    <p:sldId id="280" r:id="rId26"/>
    <p:sldId id="281" r:id="rId27"/>
    <p:sldId id="282" r:id="rId28"/>
    <p:sldId id="285" r:id="rId29"/>
    <p:sldId id="284" r:id="rId30"/>
    <p:sldId id="283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</p:sldIdLst>
  <p:sldSz cx="9144000" cy="5715000" type="screen16x1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DAF5"/>
    <a:srgbClr val="F47D70"/>
    <a:srgbClr val="FF4F4F"/>
    <a:srgbClr val="891A11"/>
    <a:srgbClr val="FF9B9B"/>
    <a:srgbClr val="FFB7B7"/>
    <a:srgbClr val="FF0000"/>
    <a:srgbClr val="006600"/>
    <a:srgbClr val="33CC33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147" autoAdjust="0"/>
    <p:restoredTop sz="94660"/>
  </p:normalViewPr>
  <p:slideViewPr>
    <p:cSldViewPr>
      <p:cViewPr>
        <p:scale>
          <a:sx n="70" d="100"/>
          <a:sy n="70" d="100"/>
        </p:scale>
        <p:origin x="1200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t>22.04.2024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6019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t>22.04.2024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0301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t>22.04.2024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444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t>22.04.2024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508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t>22.04.2024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54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t>22.04.2024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605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t>22.04.2024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5501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t>22.04.2024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1953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t>22.04.2024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2387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t>22.04.2024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721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t>22.04.2024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3348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shingle">
          <a:fgClr>
            <a:srgbClr val="FFB7B7"/>
          </a:fgClr>
          <a:bgClr>
            <a:schemeClr val="accent3">
              <a:lumMod val="20000"/>
              <a:lumOff val="8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6142F-7CAE-4798-86AB-0C53A0E10441}" type="datetimeFigureOut">
              <a:rPr lang="ru-RU" smtClean="0"/>
              <a:t>22.04.2024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DB41D-D5A8-4BF9-908D-6AFEBD50D13F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 userDrawn="1"/>
        </p:nvSpPr>
        <p:spPr>
          <a:xfrm>
            <a:off x="142140" y="5305772"/>
            <a:ext cx="13708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rgbClr val="F47D70"/>
                </a:solidFill>
                <a:latin typeface="Monotype Corsiva" pitchFamily="66" charset="0"/>
              </a:rPr>
              <a:t>Никифорова Н.В.</a:t>
            </a:r>
          </a:p>
        </p:txBody>
      </p:sp>
      <p:pic>
        <p:nvPicPr>
          <p:cNvPr id="1034" name="Picture 10" descr="https://img-fotki.yandex.ru/get/6823/156241142.236/0_13b75f_eba52c53_orig.png">
            <a:extLst>
              <a:ext uri="{FF2B5EF4-FFF2-40B4-BE49-F238E27FC236}">
                <a16:creationId xmlns:a16="http://schemas.microsoft.com/office/drawing/2014/main" id="{F5DB6BA1-8F7C-4420-A827-F86AA006279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 cstate="print">
            <a:duotone>
              <a:prstClr val="black"/>
              <a:srgbClr val="FF9B9B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619672" y="-1823021"/>
            <a:ext cx="5904656" cy="9361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3041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slide" Target="slide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slide" Target="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slide" Target="slide1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0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slide" Target="slide2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slide" Target="slide30.xml"/><Relationship Id="rId4" Type="http://schemas.openxmlformats.org/officeDocument/2006/relationships/slide" Target="slide2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slide" Target="slide3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slide" Target="slide3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slide" Target="slide3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slide" Target="slide34.xml"/><Relationship Id="rId4" Type="http://schemas.openxmlformats.org/officeDocument/2006/relationships/slide" Target="slide3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slide" Target="slide3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slide" Target="slide3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slide" Target="slide3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slide" Target="slide38.xml"/><Relationship Id="rId4" Type="http://schemas.openxmlformats.org/officeDocument/2006/relationships/slide" Target="slide3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slide" Target="slide39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slide" Target="slide39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slide" Target="slide39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40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slide" Target="slide42.xml"/><Relationship Id="rId4" Type="http://schemas.openxmlformats.org/officeDocument/2006/relationships/slide" Target="slide4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slide" Target="slide4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slide" Target="slide4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slide" Target="slide4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microsoft.com/office/2007/relationships/hdphoto" Target="../media/hdphoto3.wdp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microsoft.com/office/2007/relationships/hdphoto" Target="../media/hdphoto4.wdp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slide" Target="slide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121196"/>
            <a:ext cx="588975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Bookman Old Style" panose="02050604050505020204" pitchFamily="18" charset="0"/>
              </a:rPr>
              <a:t>Прочитай правило. </a:t>
            </a:r>
            <a:endParaRPr lang="ru-RU" sz="4400" dirty="0">
              <a:latin typeface="Bookman Old Style" panose="020506040505050202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4770" y="985292"/>
            <a:ext cx="5832648" cy="4371071"/>
          </a:xfrm>
          <a:prstGeom prst="rect">
            <a:avLst/>
          </a:prstGeom>
        </p:spPr>
      </p:pic>
      <p:sp>
        <p:nvSpPr>
          <p:cNvPr id="4" name="Управляющая кнопка: далее 3">
            <a:hlinkClick r:id="rId3" action="ppaction://hlinksldjump" highlightClick="1"/>
          </p:cNvPr>
          <p:cNvSpPr/>
          <p:nvPr/>
        </p:nvSpPr>
        <p:spPr>
          <a:xfrm>
            <a:off x="7884368" y="4369668"/>
            <a:ext cx="864096" cy="86409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8040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5715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67544" y="769268"/>
            <a:ext cx="8321301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pitchFamily="18" charset="0"/>
              </a:rPr>
              <a:t>Молодец! Так держать! </a:t>
            </a:r>
          </a:p>
          <a:p>
            <a:pPr algn="ctr"/>
            <a:r>
              <a:rPr lang="ru-RU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pitchFamily="18" charset="0"/>
              </a:rPr>
              <a:t>Поставь в лист продвижения на этот вопрос «1 балл!» </a:t>
            </a:r>
            <a:endParaRPr lang="ru-RU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2" name="Управляющая кнопка: далее 1">
            <a:hlinkClick r:id="rId3" action="ppaction://hlinksldjump" highlightClick="1"/>
          </p:cNvPr>
          <p:cNvSpPr/>
          <p:nvPr/>
        </p:nvSpPr>
        <p:spPr>
          <a:xfrm>
            <a:off x="7740352" y="4657700"/>
            <a:ext cx="936104" cy="64807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3050817"/>
            <a:ext cx="2444708" cy="266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76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53" y="0"/>
            <a:ext cx="9145453" cy="5715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39552" y="769268"/>
            <a:ext cx="8321301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pitchFamily="18" charset="0"/>
              </a:rPr>
              <a:t>Ошибка!</a:t>
            </a:r>
          </a:p>
          <a:p>
            <a:pPr algn="ctr"/>
            <a:r>
              <a:rPr lang="ru-RU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pitchFamily="18" charset="0"/>
              </a:rPr>
              <a:t>Поставь в листе продвижения на этот вопрос «0» баллов.  </a:t>
            </a:r>
            <a:endParaRPr lang="ru-RU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2" name="Управляющая кнопка: далее 1">
            <a:hlinkClick r:id="rId3" action="ppaction://hlinksldjump" highlightClick="1"/>
          </p:cNvPr>
          <p:cNvSpPr/>
          <p:nvPr/>
        </p:nvSpPr>
        <p:spPr>
          <a:xfrm>
            <a:off x="7884368" y="4513684"/>
            <a:ext cx="760461" cy="79208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6424" y="3335151"/>
            <a:ext cx="2889754" cy="2298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19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21196"/>
            <a:ext cx="748883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0"/>
                <a:solidFill>
                  <a:schemeClr val="tx1"/>
                </a:solidFill>
                <a:latin typeface="Bookman Old Style" panose="02050604050505020204" pitchFamily="18" charset="0"/>
              </a:rPr>
              <a:t>Вопрос 3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771079"/>
            <a:ext cx="833547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400" b="1" dirty="0" smtClean="0">
                <a:ln/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anose="02050604050505020204" pitchFamily="18" charset="0"/>
              </a:rPr>
              <a:t>На какие вопросы отвечает глагол?</a:t>
            </a:r>
            <a:endParaRPr lang="ru-RU" sz="4400" b="1" cap="none" spc="0" dirty="0">
              <a:ln/>
              <a:solidFill>
                <a:schemeClr val="tx1">
                  <a:lumMod val="95000"/>
                  <a:lumOff val="5000"/>
                </a:schemeClr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5" name="Управляющая кнопка: настраиваемая 4">
            <a:hlinkClick r:id="rId2" action="ppaction://hlinksldjump" highlightClick="1"/>
          </p:cNvPr>
          <p:cNvSpPr/>
          <p:nvPr/>
        </p:nvSpPr>
        <p:spPr>
          <a:xfrm>
            <a:off x="539552" y="2497460"/>
            <a:ext cx="2592288" cy="1440160"/>
          </a:xfrm>
          <a:prstGeom prst="actionButtonBlank">
            <a:avLst/>
          </a:prstGeom>
          <a:solidFill>
            <a:srgbClr val="A5DAF5"/>
          </a:solidFill>
          <a:ln>
            <a:solidFill>
              <a:srgbClr val="A5DA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anose="02050604050505020204" pitchFamily="18" charset="0"/>
              </a:rPr>
              <a:t>Какой? Какая? </a:t>
            </a:r>
          </a:p>
          <a:p>
            <a:pPr algn="ctr"/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anose="02050604050505020204" pitchFamily="18" charset="0"/>
              </a:rPr>
              <a:t>Какие?</a:t>
            </a:r>
            <a:endParaRPr lang="ru-RU" sz="2400" i="1" dirty="0">
              <a:solidFill>
                <a:schemeClr val="tx1">
                  <a:lumMod val="95000"/>
                  <a:lumOff val="5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6" name="Управляющая кнопка: настраиваемая 5">
            <a:hlinkClick r:id="rId3" action="ppaction://hlinksldjump" highlightClick="1"/>
          </p:cNvPr>
          <p:cNvSpPr/>
          <p:nvPr/>
        </p:nvSpPr>
        <p:spPr>
          <a:xfrm>
            <a:off x="3347864" y="2497460"/>
            <a:ext cx="2088232" cy="1440160"/>
          </a:xfrm>
          <a:prstGeom prst="actionButtonBlank">
            <a:avLst/>
          </a:prstGeom>
          <a:solidFill>
            <a:srgbClr val="A5DAF5"/>
          </a:solidFill>
          <a:ln>
            <a:solidFill>
              <a:srgbClr val="A5DA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anose="02050604050505020204" pitchFamily="18" charset="0"/>
              </a:rPr>
              <a:t>Кто? Что?</a:t>
            </a:r>
            <a:endParaRPr lang="ru-RU" sz="2800" i="1" dirty="0">
              <a:solidFill>
                <a:schemeClr val="tx1">
                  <a:lumMod val="95000"/>
                  <a:lumOff val="5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7" name="Управляющая кнопка: настраиваемая 6">
            <a:hlinkClick r:id="rId4" action="ppaction://hlinksldjump" highlightClick="1"/>
          </p:cNvPr>
          <p:cNvSpPr/>
          <p:nvPr/>
        </p:nvSpPr>
        <p:spPr>
          <a:xfrm>
            <a:off x="5868144" y="2497460"/>
            <a:ext cx="2304256" cy="1440160"/>
          </a:xfrm>
          <a:prstGeom prst="actionButtonBlank">
            <a:avLst/>
          </a:prstGeom>
          <a:solidFill>
            <a:srgbClr val="A5DAF5"/>
          </a:solidFill>
          <a:ln>
            <a:solidFill>
              <a:srgbClr val="A5DA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anose="02050604050505020204" pitchFamily="18" charset="0"/>
              </a:rPr>
              <a:t>Что делает? Что сделает?</a:t>
            </a:r>
            <a:endParaRPr lang="ru-RU" sz="2400" i="1" dirty="0">
              <a:solidFill>
                <a:schemeClr val="tx1">
                  <a:lumMod val="95000"/>
                  <a:lumOff val="5000"/>
                </a:schemeClr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16225" y="3778194"/>
            <a:ext cx="3086625" cy="2061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23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1" cy="5715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39552" y="769268"/>
            <a:ext cx="8321301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pitchFamily="18" charset="0"/>
              </a:rPr>
              <a:t>Ошибка!</a:t>
            </a:r>
          </a:p>
          <a:p>
            <a:pPr algn="ctr"/>
            <a:r>
              <a:rPr lang="ru-RU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pitchFamily="18" charset="0"/>
              </a:rPr>
              <a:t>Поставь в листе продвижения на этот вопрос «0» баллов.  </a:t>
            </a:r>
            <a:endParaRPr lang="ru-RU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2" name="Управляющая кнопка: далее 1">
            <a:hlinkClick r:id="rId3" action="ppaction://hlinksldjump" highlightClick="1"/>
          </p:cNvPr>
          <p:cNvSpPr/>
          <p:nvPr/>
        </p:nvSpPr>
        <p:spPr>
          <a:xfrm>
            <a:off x="8028384" y="4657700"/>
            <a:ext cx="720080" cy="79208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271" y="3190107"/>
            <a:ext cx="2889754" cy="2298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6450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30986"/>
            <a:ext cx="9231541" cy="574598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39552" y="769268"/>
            <a:ext cx="8321301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pitchFamily="18" charset="0"/>
              </a:rPr>
              <a:t>Ошибка!</a:t>
            </a:r>
          </a:p>
          <a:p>
            <a:pPr algn="ctr"/>
            <a:r>
              <a:rPr lang="ru-RU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pitchFamily="18" charset="0"/>
              </a:rPr>
              <a:t>Поставь в листе продвижения на этот вопрос «0» баллов.  </a:t>
            </a:r>
            <a:endParaRPr lang="ru-RU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2" name="Управляющая кнопка: далее 1">
            <a:hlinkClick r:id="rId3" action="ppaction://hlinksldjump" highlightClick="1"/>
          </p:cNvPr>
          <p:cNvSpPr/>
          <p:nvPr/>
        </p:nvSpPr>
        <p:spPr>
          <a:xfrm>
            <a:off x="7956376" y="4585692"/>
            <a:ext cx="792088" cy="79208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789" y="3339896"/>
            <a:ext cx="2889754" cy="2298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224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5904" y="-225996"/>
            <a:ext cx="9505594" cy="594099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67544" y="769268"/>
            <a:ext cx="8321301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Молодец! Так держать!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Поставь в лист продвижения на этот вопрос «1 балл!» </a:t>
            </a:r>
            <a:endParaRPr kumimoji="0" lang="ru-RU" sz="4400" b="0" i="0" u="none" strike="noStrike" kern="1200" cap="none" spc="0" normalizeH="0" baseline="0" noProof="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Bookman Old Style" panose="02050604050505020204" pitchFamily="18" charset="0"/>
              <a:ea typeface="+mn-ea"/>
              <a:cs typeface="+mn-cs"/>
            </a:endParaRPr>
          </a:p>
        </p:txBody>
      </p:sp>
      <p:sp>
        <p:nvSpPr>
          <p:cNvPr id="2" name="Управляющая кнопка: далее 1">
            <a:hlinkClick r:id="rId3" action="ppaction://hlinksldjump" highlightClick="1"/>
          </p:cNvPr>
          <p:cNvSpPr/>
          <p:nvPr/>
        </p:nvSpPr>
        <p:spPr>
          <a:xfrm>
            <a:off x="8028384" y="4585692"/>
            <a:ext cx="760461" cy="7200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4426" y="3050817"/>
            <a:ext cx="2444708" cy="266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038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21196"/>
            <a:ext cx="748883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0"/>
                <a:solidFill>
                  <a:schemeClr val="tx1"/>
                </a:solidFill>
                <a:latin typeface="Bookman Old Style" panose="02050604050505020204" pitchFamily="18" charset="0"/>
              </a:rPr>
              <a:t>Вопрос 4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771079"/>
            <a:ext cx="833547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400" b="1" dirty="0" smtClean="0">
                <a:ln/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anose="02050604050505020204" pitchFamily="18" charset="0"/>
              </a:rPr>
              <a:t>Глагол в предложении бывает ….</a:t>
            </a:r>
            <a:endParaRPr lang="ru-RU" sz="4400" b="1" cap="none" spc="0" dirty="0">
              <a:ln/>
              <a:solidFill>
                <a:schemeClr val="tx1">
                  <a:lumMod val="95000"/>
                  <a:lumOff val="5000"/>
                </a:schemeClr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4" name="Управляющая кнопка: настраиваемая 3">
            <a:hlinkClick r:id="rId2" action="ppaction://hlinksldjump" highlightClick="1"/>
          </p:cNvPr>
          <p:cNvSpPr/>
          <p:nvPr/>
        </p:nvSpPr>
        <p:spPr>
          <a:xfrm>
            <a:off x="323528" y="2425452"/>
            <a:ext cx="2304256" cy="1152128"/>
          </a:xfrm>
          <a:prstGeom prst="actionButtonBlank">
            <a:avLst/>
          </a:prstGeom>
          <a:solidFill>
            <a:srgbClr val="A5DAF5"/>
          </a:solidFill>
          <a:ln>
            <a:solidFill>
              <a:srgbClr val="A5DA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anose="02050604050505020204" pitchFamily="18" charset="0"/>
              </a:rPr>
              <a:t>подлежащим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8" name="Управляющая кнопка: настраиваемая 7">
            <a:hlinkClick r:id="rId3" action="ppaction://hlinksldjump" highlightClick="1"/>
          </p:cNvPr>
          <p:cNvSpPr/>
          <p:nvPr/>
        </p:nvSpPr>
        <p:spPr>
          <a:xfrm>
            <a:off x="2915816" y="2425452"/>
            <a:ext cx="2160240" cy="1152128"/>
          </a:xfrm>
          <a:prstGeom prst="actionButtonBlank">
            <a:avLst/>
          </a:prstGeom>
          <a:solidFill>
            <a:srgbClr val="A5DAF5"/>
          </a:solidFill>
          <a:ln>
            <a:solidFill>
              <a:srgbClr val="A5DA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anose="02050604050505020204" pitchFamily="18" charset="0"/>
              </a:rPr>
              <a:t>сказуемым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9" name="Управляющая кнопка: настраиваемая 8">
            <a:hlinkClick r:id="rId4" action="ppaction://hlinksldjump" highlightClick="1"/>
          </p:cNvPr>
          <p:cNvSpPr/>
          <p:nvPr/>
        </p:nvSpPr>
        <p:spPr>
          <a:xfrm>
            <a:off x="5364088" y="2425452"/>
            <a:ext cx="3150903" cy="1152128"/>
          </a:xfrm>
          <a:prstGeom prst="actionButtonBlank">
            <a:avLst/>
          </a:prstGeom>
          <a:solidFill>
            <a:srgbClr val="A5DAF5"/>
          </a:solidFill>
          <a:ln>
            <a:solidFill>
              <a:srgbClr val="A5DA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anose="02050604050505020204" pitchFamily="18" charset="0"/>
              </a:rPr>
              <a:t>в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anose="02050604050505020204" pitchFamily="18" charset="0"/>
              </a:rPr>
              <a:t>торостепенным членом предложения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9021" y="3227616"/>
            <a:ext cx="3724979" cy="2487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459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5879" y="0"/>
            <a:ext cx="9304469" cy="5715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39552" y="769268"/>
            <a:ext cx="8321301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pitchFamily="18" charset="0"/>
              </a:rPr>
              <a:t>Ошибка!</a:t>
            </a:r>
          </a:p>
          <a:p>
            <a:pPr algn="ctr"/>
            <a:r>
              <a:rPr lang="ru-RU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pitchFamily="18" charset="0"/>
              </a:rPr>
              <a:t>Поставь в листе продвижения на этот вопрос «0» баллов.  </a:t>
            </a:r>
            <a:endParaRPr lang="ru-RU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9579" y="3386530"/>
            <a:ext cx="2889754" cy="2298391"/>
          </a:xfrm>
          <a:prstGeom prst="rect">
            <a:avLst/>
          </a:prstGeom>
        </p:spPr>
      </p:pic>
      <p:sp>
        <p:nvSpPr>
          <p:cNvPr id="4" name="Управляющая кнопка: далее 3">
            <a:hlinkClick r:id="rId4" action="ppaction://hlinksldjump" highlightClick="1"/>
          </p:cNvPr>
          <p:cNvSpPr/>
          <p:nvPr/>
        </p:nvSpPr>
        <p:spPr>
          <a:xfrm>
            <a:off x="7956376" y="4585692"/>
            <a:ext cx="904477" cy="79208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0424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67544" y="769268"/>
            <a:ext cx="8321301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Молодец! Так держать!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Поставь в лист продвижения на этот вопрос «1 балл!» </a:t>
            </a:r>
            <a:endParaRPr kumimoji="0" lang="ru-RU" sz="4400" b="0" i="0" u="none" strike="noStrike" kern="1200" cap="none" spc="0" normalizeH="0" baseline="0" noProof="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Bookman Old Style" panose="02050604050505020204" pitchFamily="18" charset="0"/>
              <a:ea typeface="+mn-ea"/>
              <a:cs typeface="+mn-cs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70679"/>
            <a:ext cx="2444708" cy="2664183"/>
          </a:xfrm>
          <a:prstGeom prst="rect">
            <a:avLst/>
          </a:prstGeom>
        </p:spPr>
      </p:pic>
      <p:sp>
        <p:nvSpPr>
          <p:cNvPr id="4" name="Управляющая кнопка: далее 3">
            <a:hlinkClick r:id="rId4" action="ppaction://hlinksldjump" highlightClick="1"/>
          </p:cNvPr>
          <p:cNvSpPr/>
          <p:nvPr/>
        </p:nvSpPr>
        <p:spPr>
          <a:xfrm>
            <a:off x="7884368" y="4369668"/>
            <a:ext cx="904477" cy="100811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19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9" y="-6380"/>
            <a:ext cx="9059781" cy="572138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39552" y="769268"/>
            <a:ext cx="8321301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pitchFamily="18" charset="0"/>
              </a:rPr>
              <a:t>Ошибка!</a:t>
            </a:r>
          </a:p>
          <a:p>
            <a:pPr algn="ctr"/>
            <a:r>
              <a:rPr lang="ru-RU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pitchFamily="18" charset="0"/>
              </a:rPr>
              <a:t>Поставь в листе продвижения на этот вопрос «0» баллов.  </a:t>
            </a:r>
            <a:endParaRPr lang="ru-RU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63" y="3196487"/>
            <a:ext cx="2889754" cy="2298391"/>
          </a:xfrm>
          <a:prstGeom prst="rect">
            <a:avLst/>
          </a:prstGeom>
        </p:spPr>
      </p:pic>
      <p:sp>
        <p:nvSpPr>
          <p:cNvPr id="4" name="Управляющая кнопка: далее 3">
            <a:hlinkClick r:id="rId4" action="ppaction://hlinksldjump" highlightClick="1"/>
          </p:cNvPr>
          <p:cNvSpPr/>
          <p:nvPr/>
        </p:nvSpPr>
        <p:spPr>
          <a:xfrm>
            <a:off x="7812360" y="4585692"/>
            <a:ext cx="936104" cy="90918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8928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91880" y="121196"/>
            <a:ext cx="20364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Глагол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2987824" y="1057300"/>
            <a:ext cx="576064" cy="1080120"/>
          </a:xfrm>
          <a:prstGeom prst="straightConnector1">
            <a:avLst/>
          </a:prstGeom>
          <a:ln w="762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8067085">
            <a:off x="5299950" y="1098607"/>
            <a:ext cx="853514" cy="13412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6929" y="2150194"/>
            <a:ext cx="40110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Bookman Old Style" panose="02050604050505020204" pitchFamily="18" charset="0"/>
              </a:rPr>
              <a:t>Единственное число </a:t>
            </a:r>
            <a:endParaRPr lang="ru-RU" sz="2800" dirty="0">
              <a:latin typeface="Bookman Old Style" panose="020506040505050202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32038" y="2137420"/>
            <a:ext cx="43284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Bookman Old Style" panose="02050604050505020204" pitchFamily="18" charset="0"/>
              </a:rPr>
              <a:t>Множественное число </a:t>
            </a:r>
            <a:endParaRPr lang="ru-RU" sz="2800" dirty="0">
              <a:latin typeface="Bookman Old Style" panose="02050604050505020204" pitchFamily="18" charset="0"/>
            </a:endParaRPr>
          </a:p>
        </p:txBody>
      </p:sp>
      <p:cxnSp>
        <p:nvCxnSpPr>
          <p:cNvPr id="9" name="Прямая со стрелкой 8"/>
          <p:cNvCxnSpPr>
            <a:stCxn id="6" idx="2"/>
          </p:cNvCxnSpPr>
          <p:nvPr/>
        </p:nvCxnSpPr>
        <p:spPr>
          <a:xfrm>
            <a:off x="2242446" y="2673414"/>
            <a:ext cx="0" cy="760150"/>
          </a:xfrm>
          <a:prstGeom prst="straightConnector1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1371" y="2673414"/>
            <a:ext cx="335309" cy="93276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327" y="3504266"/>
            <a:ext cx="2920237" cy="64623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77611" y="3504266"/>
            <a:ext cx="3127519" cy="64623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12366" y="4140146"/>
            <a:ext cx="1660157" cy="138885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92028" y="4053174"/>
            <a:ext cx="1969304" cy="1475825"/>
          </a:xfrm>
          <a:prstGeom prst="rect">
            <a:avLst/>
          </a:prstGeom>
        </p:spPr>
      </p:pic>
      <p:sp>
        <p:nvSpPr>
          <p:cNvPr id="16" name="Управляющая кнопка: далее 15">
            <a:hlinkClick r:id="rId8" action="ppaction://hlinksldjump" highlightClick="1"/>
          </p:cNvPr>
          <p:cNvSpPr/>
          <p:nvPr/>
        </p:nvSpPr>
        <p:spPr>
          <a:xfrm>
            <a:off x="8105130" y="4369668"/>
            <a:ext cx="931366" cy="100811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872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21196"/>
            <a:ext cx="748883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0"/>
                <a:solidFill>
                  <a:schemeClr val="tx1"/>
                </a:solidFill>
                <a:latin typeface="Bookman Old Style" panose="02050604050505020204" pitchFamily="18" charset="0"/>
              </a:rPr>
              <a:t>Вопрос 5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983331"/>
            <a:ext cx="8335479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400" b="1" dirty="0" smtClean="0">
                <a:ln/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anose="02050604050505020204" pitchFamily="18" charset="0"/>
              </a:rPr>
              <a:t>Найдите глагол: </a:t>
            </a:r>
            <a:endParaRPr lang="ru-RU" sz="4400" b="1" cap="none" spc="0" dirty="0">
              <a:ln/>
              <a:solidFill>
                <a:schemeClr val="tx1">
                  <a:lumMod val="95000"/>
                  <a:lumOff val="5000"/>
                </a:schemeClr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5" name="Управляющая кнопка: настраиваемая 4">
            <a:hlinkClick r:id="rId2" action="ppaction://hlinksldjump" highlightClick="1"/>
          </p:cNvPr>
          <p:cNvSpPr/>
          <p:nvPr/>
        </p:nvSpPr>
        <p:spPr>
          <a:xfrm>
            <a:off x="891955" y="2209428"/>
            <a:ext cx="2016224" cy="1152128"/>
          </a:xfrm>
          <a:prstGeom prst="actionButtonBlank">
            <a:avLst/>
          </a:prstGeom>
          <a:solidFill>
            <a:srgbClr val="A5DAF5"/>
          </a:solidFill>
          <a:ln>
            <a:solidFill>
              <a:srgbClr val="A5DA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anose="02050604050505020204" pitchFamily="18" charset="0"/>
              </a:rPr>
              <a:t>верёвка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6" name="Управляющая кнопка: настраиваемая 5">
            <a:hlinkClick r:id="rId3" action="ppaction://hlinksldjump" highlightClick="1"/>
          </p:cNvPr>
          <p:cNvSpPr/>
          <p:nvPr/>
        </p:nvSpPr>
        <p:spPr>
          <a:xfrm>
            <a:off x="3419872" y="2209428"/>
            <a:ext cx="2088232" cy="1152128"/>
          </a:xfrm>
          <a:prstGeom prst="actionButtonBlank">
            <a:avLst/>
          </a:prstGeom>
          <a:solidFill>
            <a:srgbClr val="A5DAF5"/>
          </a:solidFill>
          <a:ln>
            <a:solidFill>
              <a:srgbClr val="A5DA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anose="02050604050505020204" pitchFamily="18" charset="0"/>
              </a:rPr>
              <a:t>добрый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7" name="Управляющая кнопка: настраиваемая 6">
            <a:hlinkClick r:id="rId4" action="ppaction://hlinksldjump" highlightClick="1"/>
          </p:cNvPr>
          <p:cNvSpPr/>
          <p:nvPr/>
        </p:nvSpPr>
        <p:spPr>
          <a:xfrm>
            <a:off x="6012160" y="2209428"/>
            <a:ext cx="1944216" cy="1152128"/>
          </a:xfrm>
          <a:prstGeom prst="actionButtonBlank">
            <a:avLst/>
          </a:prstGeom>
          <a:solidFill>
            <a:srgbClr val="A5DAF5"/>
          </a:solidFill>
          <a:ln>
            <a:solidFill>
              <a:srgbClr val="A5DA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anose="02050604050505020204" pitchFamily="18" charset="0"/>
              </a:rPr>
              <a:t>бегает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8104" y="3221782"/>
            <a:ext cx="3724979" cy="2487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419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8920"/>
            <a:ext cx="9320325" cy="572392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39552" y="769268"/>
            <a:ext cx="8321301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pitchFamily="18" charset="0"/>
              </a:rPr>
              <a:t>Ошибка!</a:t>
            </a:r>
          </a:p>
          <a:p>
            <a:pPr algn="ctr"/>
            <a:r>
              <a:rPr lang="ru-RU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pitchFamily="18" charset="0"/>
              </a:rPr>
              <a:t>Поставь в листе продвижения на этот вопрос «0» баллов.  </a:t>
            </a:r>
            <a:endParaRPr lang="ru-RU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2" name="Управляющая кнопка: далее 1">
            <a:hlinkClick r:id="rId3" action="ppaction://hlinksldjump" highlightClick="1"/>
          </p:cNvPr>
          <p:cNvSpPr/>
          <p:nvPr/>
        </p:nvSpPr>
        <p:spPr>
          <a:xfrm>
            <a:off x="8172400" y="4585692"/>
            <a:ext cx="688453" cy="64807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48431" y="3310180"/>
            <a:ext cx="2889754" cy="2298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180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76455" cy="5715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11560" y="1171366"/>
            <a:ext cx="8321301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pitchFamily="18" charset="0"/>
              </a:rPr>
              <a:t>Ошибка!</a:t>
            </a:r>
          </a:p>
          <a:p>
            <a:pPr algn="ctr"/>
            <a:r>
              <a:rPr lang="ru-RU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pitchFamily="18" charset="0"/>
              </a:rPr>
              <a:t>Поставь в листе продвижения на этот вопрос «0» баллов.  </a:t>
            </a:r>
            <a:endParaRPr lang="ru-RU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2" name="Управляющая кнопка: далее 1">
            <a:hlinkClick r:id="rId3" action="ppaction://hlinksldjump" highlightClick="1"/>
          </p:cNvPr>
          <p:cNvSpPr/>
          <p:nvPr/>
        </p:nvSpPr>
        <p:spPr>
          <a:xfrm>
            <a:off x="7956376" y="4657700"/>
            <a:ext cx="720080" cy="7200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4246" y="3410775"/>
            <a:ext cx="2889754" cy="2298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27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46381" y="-153988"/>
            <a:ext cx="9390381" cy="586898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67544" y="769268"/>
            <a:ext cx="8321301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Молодец! Так держать!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Поставь в лист продвижения на этот вопрос «1 балл!» </a:t>
            </a:r>
            <a:endParaRPr kumimoji="0" lang="ru-RU" sz="4400" b="0" i="0" u="none" strike="noStrike" kern="1200" cap="none" spc="0" normalizeH="0" baseline="0" noProof="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Bookman Old Style" panose="02050604050505020204" pitchFamily="18" charset="0"/>
              <a:ea typeface="+mn-ea"/>
              <a:cs typeface="+mn-cs"/>
            </a:endParaRPr>
          </a:p>
        </p:txBody>
      </p:sp>
      <p:sp>
        <p:nvSpPr>
          <p:cNvPr id="2" name="Управляющая кнопка: далее 1">
            <a:hlinkClick r:id="rId3" action="ppaction://hlinksldjump" highlightClick="1"/>
          </p:cNvPr>
          <p:cNvSpPr/>
          <p:nvPr/>
        </p:nvSpPr>
        <p:spPr>
          <a:xfrm>
            <a:off x="7895490" y="4513684"/>
            <a:ext cx="864096" cy="86409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46200" y="3161199"/>
            <a:ext cx="2444708" cy="266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656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21196"/>
            <a:ext cx="748883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0"/>
                <a:solidFill>
                  <a:schemeClr val="tx1"/>
                </a:solidFill>
                <a:latin typeface="Bookman Old Style" panose="02050604050505020204" pitchFamily="18" charset="0"/>
              </a:rPr>
              <a:t>Вопрос 6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96248" y="762878"/>
            <a:ext cx="833547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400" b="1" dirty="0" smtClean="0">
                <a:ln/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anose="02050604050505020204" pitchFamily="18" charset="0"/>
              </a:rPr>
              <a:t>Частица «не» с глаголами пишется раздельно </a:t>
            </a:r>
            <a:endParaRPr lang="ru-RU" sz="4400" b="1" cap="none" spc="0" dirty="0">
              <a:ln/>
              <a:solidFill>
                <a:schemeClr val="tx1">
                  <a:lumMod val="95000"/>
                  <a:lumOff val="5000"/>
                </a:schemeClr>
              </a:solidFill>
              <a:effectLst/>
              <a:latin typeface="Bookman Old Style" panose="020506040505050202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3992" y="3222326"/>
            <a:ext cx="3724979" cy="2487384"/>
          </a:xfrm>
          <a:prstGeom prst="rect">
            <a:avLst/>
          </a:prstGeom>
        </p:spPr>
      </p:pic>
      <p:sp>
        <p:nvSpPr>
          <p:cNvPr id="9" name="Управляющая кнопка: настраиваемая 8">
            <a:hlinkClick r:id="rId3" action="ppaction://hlinksldjump" highlightClick="1"/>
          </p:cNvPr>
          <p:cNvSpPr/>
          <p:nvPr/>
        </p:nvSpPr>
        <p:spPr>
          <a:xfrm>
            <a:off x="683568" y="2569468"/>
            <a:ext cx="2016224" cy="1224136"/>
          </a:xfrm>
          <a:prstGeom prst="actionButtonBlank">
            <a:avLst/>
          </a:prstGeom>
          <a:solidFill>
            <a:srgbClr val="A5DAF5"/>
          </a:solidFill>
          <a:ln>
            <a:solidFill>
              <a:srgbClr val="A5DA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anose="02050604050505020204" pitchFamily="18" charset="0"/>
              </a:rPr>
              <a:t>раздельно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10" name="Управляющая кнопка: настраиваемая 9">
            <a:hlinkClick r:id="rId4" action="ppaction://hlinksldjump" highlightClick="1"/>
          </p:cNvPr>
          <p:cNvSpPr/>
          <p:nvPr/>
        </p:nvSpPr>
        <p:spPr>
          <a:xfrm>
            <a:off x="3527884" y="2569468"/>
            <a:ext cx="2088232" cy="1224136"/>
          </a:xfrm>
          <a:prstGeom prst="actionButtonBlank">
            <a:avLst/>
          </a:prstGeom>
          <a:solidFill>
            <a:srgbClr val="A5DAF5"/>
          </a:solidFill>
          <a:ln>
            <a:solidFill>
              <a:srgbClr val="A5DA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anose="02050604050505020204" pitchFamily="18" charset="0"/>
              </a:rPr>
              <a:t>слитно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4178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46381" y="-153988"/>
            <a:ext cx="9390381" cy="586898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67544" y="769268"/>
            <a:ext cx="8321301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Молодец! Так держать!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Поставь в лист продвижения на этот вопрос «1 балл!» </a:t>
            </a:r>
            <a:endParaRPr kumimoji="0" lang="ru-RU" sz="4400" b="0" i="0" u="none" strike="noStrike" kern="1200" cap="none" spc="0" normalizeH="0" baseline="0" noProof="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Bookman Old Style" panose="02050604050505020204" pitchFamily="18" charset="0"/>
              <a:ea typeface="+mn-ea"/>
              <a:cs typeface="+mn-cs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46200" y="3161199"/>
            <a:ext cx="2444708" cy="2664183"/>
          </a:xfrm>
          <a:prstGeom prst="rect">
            <a:avLst/>
          </a:prstGeom>
        </p:spPr>
      </p:pic>
      <p:sp>
        <p:nvSpPr>
          <p:cNvPr id="5" name="Управляющая кнопка: далее 4">
            <a:hlinkClick r:id="rId4" action="ppaction://hlinksldjump" highlightClick="1"/>
          </p:cNvPr>
          <p:cNvSpPr/>
          <p:nvPr/>
        </p:nvSpPr>
        <p:spPr>
          <a:xfrm>
            <a:off x="7740352" y="4657700"/>
            <a:ext cx="1048493" cy="86409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8814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76455" cy="5715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11560" y="1171366"/>
            <a:ext cx="8321301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pitchFamily="18" charset="0"/>
              </a:rPr>
              <a:t>Ошибка!</a:t>
            </a:r>
          </a:p>
          <a:p>
            <a:pPr algn="ctr"/>
            <a:r>
              <a:rPr lang="ru-RU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pitchFamily="18" charset="0"/>
              </a:rPr>
              <a:t>Поставь в листе продвижения на этот вопрос «0» баллов.  </a:t>
            </a:r>
            <a:endParaRPr lang="ru-RU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4246" y="3410775"/>
            <a:ext cx="2889754" cy="2298391"/>
          </a:xfrm>
          <a:prstGeom prst="rect">
            <a:avLst/>
          </a:prstGeom>
        </p:spPr>
      </p:pic>
      <p:sp>
        <p:nvSpPr>
          <p:cNvPr id="5" name="Управляющая кнопка: далее 4">
            <a:hlinkClick r:id="rId4" action="ppaction://hlinksldjump" highlightClick="1"/>
          </p:cNvPr>
          <p:cNvSpPr/>
          <p:nvPr/>
        </p:nvSpPr>
        <p:spPr>
          <a:xfrm>
            <a:off x="7884368" y="4657700"/>
            <a:ext cx="1048493" cy="79208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7833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21196"/>
            <a:ext cx="748883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0"/>
                <a:solidFill>
                  <a:schemeClr val="tx1"/>
                </a:solidFill>
                <a:latin typeface="Bookman Old Style" panose="02050604050505020204" pitchFamily="18" charset="0"/>
              </a:rPr>
              <a:t>Вопрос 7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04260" y="991389"/>
            <a:ext cx="8335479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400" b="1" dirty="0" smtClean="0">
                <a:ln/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anose="02050604050505020204" pitchFamily="18" charset="0"/>
              </a:rPr>
              <a:t>Найдите глагол:  </a:t>
            </a:r>
            <a:endParaRPr lang="ru-RU" sz="4400" b="1" cap="none" spc="0" dirty="0">
              <a:ln/>
              <a:solidFill>
                <a:schemeClr val="tx1">
                  <a:lumMod val="95000"/>
                  <a:lumOff val="5000"/>
                </a:schemeClr>
              </a:solidFill>
              <a:effectLst/>
              <a:latin typeface="Bookman Old Style" panose="020506040505050202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3992" y="3222326"/>
            <a:ext cx="3724979" cy="2487384"/>
          </a:xfrm>
          <a:prstGeom prst="rect">
            <a:avLst/>
          </a:prstGeom>
        </p:spPr>
      </p:pic>
      <p:sp>
        <p:nvSpPr>
          <p:cNvPr id="5" name="Управляющая кнопка: настраиваемая 4">
            <a:hlinkClick r:id="rId3" action="ppaction://hlinksldjump" highlightClick="1"/>
          </p:cNvPr>
          <p:cNvSpPr/>
          <p:nvPr/>
        </p:nvSpPr>
        <p:spPr>
          <a:xfrm>
            <a:off x="611560" y="2137420"/>
            <a:ext cx="2160240" cy="1084906"/>
          </a:xfrm>
          <a:prstGeom prst="actionButtonBlank">
            <a:avLst/>
          </a:prstGeom>
          <a:solidFill>
            <a:srgbClr val="A5DAF5"/>
          </a:solidFill>
          <a:ln>
            <a:solidFill>
              <a:srgbClr val="A5DA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anose="02050604050505020204" pitchFamily="18" charset="0"/>
              </a:rPr>
              <a:t>пенал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6" name="Управляющая кнопка: настраиваемая 5">
            <a:hlinkClick r:id="rId4" action="ppaction://hlinksldjump" highlightClick="1"/>
          </p:cNvPr>
          <p:cNvSpPr/>
          <p:nvPr/>
        </p:nvSpPr>
        <p:spPr>
          <a:xfrm>
            <a:off x="3059832" y="2137420"/>
            <a:ext cx="2384160" cy="1084906"/>
          </a:xfrm>
          <a:prstGeom prst="actionButtonBlank">
            <a:avLst/>
          </a:prstGeom>
          <a:solidFill>
            <a:srgbClr val="A5DAF5"/>
          </a:solidFill>
          <a:ln>
            <a:solidFill>
              <a:srgbClr val="A5DA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anose="02050604050505020204" pitchFamily="18" charset="0"/>
              </a:rPr>
              <a:t>зелёный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7" name="Управляющая кнопка: настраиваемая 6">
            <a:hlinkClick r:id="rId5" action="ppaction://hlinksldjump" highlightClick="1"/>
          </p:cNvPr>
          <p:cNvSpPr/>
          <p:nvPr/>
        </p:nvSpPr>
        <p:spPr>
          <a:xfrm>
            <a:off x="5868144" y="2137420"/>
            <a:ext cx="2304256" cy="1084906"/>
          </a:xfrm>
          <a:prstGeom prst="actionButtonBlank">
            <a:avLst/>
          </a:prstGeom>
          <a:solidFill>
            <a:srgbClr val="A5DAF5"/>
          </a:solidFill>
          <a:ln>
            <a:solidFill>
              <a:srgbClr val="A5DA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anose="02050604050505020204" pitchFamily="18" charset="0"/>
              </a:rPr>
              <a:t>рисует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4422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76455" cy="5715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11560" y="1171366"/>
            <a:ext cx="8321301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pitchFamily="18" charset="0"/>
              </a:rPr>
              <a:t>Ошибка!</a:t>
            </a:r>
          </a:p>
          <a:p>
            <a:pPr algn="ctr"/>
            <a:r>
              <a:rPr lang="ru-RU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pitchFamily="18" charset="0"/>
              </a:rPr>
              <a:t>Поставь в листе продвижения на этот вопрос «0» баллов.  </a:t>
            </a:r>
            <a:endParaRPr lang="ru-RU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4246" y="3410775"/>
            <a:ext cx="2889754" cy="2298391"/>
          </a:xfrm>
          <a:prstGeom prst="rect">
            <a:avLst/>
          </a:prstGeom>
        </p:spPr>
      </p:pic>
      <p:sp>
        <p:nvSpPr>
          <p:cNvPr id="2" name="Управляющая кнопка: далее 1">
            <a:hlinkClick r:id="rId4" action="ppaction://hlinksldjump" highlightClick="1"/>
          </p:cNvPr>
          <p:cNvSpPr/>
          <p:nvPr/>
        </p:nvSpPr>
        <p:spPr>
          <a:xfrm>
            <a:off x="7884368" y="4657700"/>
            <a:ext cx="1048493" cy="86409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9339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76455" cy="5715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11560" y="1171366"/>
            <a:ext cx="8321301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pitchFamily="18" charset="0"/>
              </a:rPr>
              <a:t>Ошибка!</a:t>
            </a:r>
          </a:p>
          <a:p>
            <a:pPr algn="ctr"/>
            <a:r>
              <a:rPr lang="ru-RU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pitchFamily="18" charset="0"/>
              </a:rPr>
              <a:t>Поставь в листе продвижения на этот вопрос «0» баллов.  </a:t>
            </a:r>
            <a:endParaRPr lang="ru-RU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4246" y="3410775"/>
            <a:ext cx="2889754" cy="2298391"/>
          </a:xfrm>
          <a:prstGeom prst="rect">
            <a:avLst/>
          </a:prstGeom>
        </p:spPr>
      </p:pic>
      <p:sp>
        <p:nvSpPr>
          <p:cNvPr id="2" name="Управляющая кнопка: далее 1">
            <a:hlinkClick r:id="rId4" action="ppaction://hlinksldjump" highlightClick="1"/>
          </p:cNvPr>
          <p:cNvSpPr/>
          <p:nvPr/>
        </p:nvSpPr>
        <p:spPr>
          <a:xfrm>
            <a:off x="7740352" y="4585692"/>
            <a:ext cx="1080120" cy="9361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6166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21196"/>
            <a:ext cx="7488832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dirty="0" smtClean="0">
                <a:ln w="0"/>
                <a:latin typeface="Bookman Old Style" panose="02050604050505020204" pitchFamily="18" charset="0"/>
              </a:rPr>
              <a:t>Ответь на вопросы теста. Отметь в листе продвижения результаты.</a:t>
            </a:r>
            <a:endParaRPr lang="ru-RU" sz="4000" b="0" cap="none" spc="0" dirty="0" smtClean="0">
              <a:ln w="0"/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7812360" y="4729708"/>
            <a:ext cx="936104" cy="64807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18634" r="18634"/>
          <a:stretch/>
        </p:blipFill>
        <p:spPr>
          <a:xfrm>
            <a:off x="2411760" y="2160506"/>
            <a:ext cx="2664296" cy="3185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932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46381" y="-153988"/>
            <a:ext cx="9390381" cy="586898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67544" y="769268"/>
            <a:ext cx="8321301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Молодец! Так держать!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Поставь в лист продвижения на этот вопрос «1 балл!» </a:t>
            </a:r>
            <a:endParaRPr kumimoji="0" lang="ru-RU" sz="4400" b="0" i="0" u="none" strike="noStrike" kern="1200" cap="none" spc="0" normalizeH="0" baseline="0" noProof="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Bookman Old Style" panose="02050604050505020204" pitchFamily="18" charset="0"/>
              <a:ea typeface="+mn-ea"/>
              <a:cs typeface="+mn-cs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46200" y="3161199"/>
            <a:ext cx="2444708" cy="2664183"/>
          </a:xfrm>
          <a:prstGeom prst="rect">
            <a:avLst/>
          </a:prstGeom>
        </p:spPr>
      </p:pic>
      <p:sp>
        <p:nvSpPr>
          <p:cNvPr id="2" name="Управляющая кнопка: далее 1">
            <a:hlinkClick r:id="rId4" action="ppaction://hlinksldjump" highlightClick="1"/>
          </p:cNvPr>
          <p:cNvSpPr/>
          <p:nvPr/>
        </p:nvSpPr>
        <p:spPr>
          <a:xfrm>
            <a:off x="8100392" y="4801716"/>
            <a:ext cx="864096" cy="7200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1786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21196"/>
            <a:ext cx="748883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0"/>
                <a:solidFill>
                  <a:schemeClr val="tx1"/>
                </a:solidFill>
                <a:latin typeface="Bookman Old Style" panose="02050604050505020204" pitchFamily="18" charset="0"/>
              </a:rPr>
              <a:t>Вопрос 8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04260" y="991389"/>
            <a:ext cx="8335479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anose="02050604050505020204" pitchFamily="18" charset="0"/>
              </a:rPr>
              <a:t>Найдите глагол единственного числа:   </a:t>
            </a:r>
            <a:endParaRPr lang="ru-RU" sz="3600" b="1" cap="none" spc="0" dirty="0">
              <a:ln/>
              <a:solidFill>
                <a:schemeClr val="tx1">
                  <a:lumMod val="95000"/>
                  <a:lumOff val="5000"/>
                </a:schemeClr>
              </a:solidFill>
              <a:effectLst/>
              <a:latin typeface="Bookman Old Style" panose="020506040505050202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3992" y="3222326"/>
            <a:ext cx="3724979" cy="2487384"/>
          </a:xfrm>
          <a:prstGeom prst="rect">
            <a:avLst/>
          </a:prstGeom>
        </p:spPr>
      </p:pic>
      <p:sp>
        <p:nvSpPr>
          <p:cNvPr id="9" name="Управляющая кнопка: настраиваемая 8">
            <a:hlinkClick r:id="rId3" action="ppaction://hlinksldjump" highlightClick="1"/>
          </p:cNvPr>
          <p:cNvSpPr/>
          <p:nvPr/>
        </p:nvSpPr>
        <p:spPr>
          <a:xfrm>
            <a:off x="539552" y="2353444"/>
            <a:ext cx="2952328" cy="1008112"/>
          </a:xfrm>
          <a:prstGeom prst="actionButtonBlank">
            <a:avLst/>
          </a:prstGeom>
          <a:solidFill>
            <a:srgbClr val="A5DAF5"/>
          </a:solidFill>
          <a:ln>
            <a:solidFill>
              <a:srgbClr val="A5DA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anose="02050604050505020204" pitchFamily="18" charset="0"/>
              </a:rPr>
              <a:t>(мама) ГОТОВИТ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10" name="Управляющая кнопка: настраиваемая 9">
            <a:hlinkClick r:id="rId4" action="ppaction://hlinksldjump" highlightClick="1"/>
          </p:cNvPr>
          <p:cNvSpPr/>
          <p:nvPr/>
        </p:nvSpPr>
        <p:spPr>
          <a:xfrm>
            <a:off x="4067944" y="2353444"/>
            <a:ext cx="2736304" cy="1008112"/>
          </a:xfrm>
          <a:prstGeom prst="actionButtonBlank">
            <a:avLst/>
          </a:prstGeom>
          <a:solidFill>
            <a:srgbClr val="A5DAF5"/>
          </a:solidFill>
          <a:ln>
            <a:solidFill>
              <a:srgbClr val="A5DA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anose="02050604050505020204" pitchFamily="18" charset="0"/>
              </a:rPr>
              <a:t>(птицы) ЛЕТЯТ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11" name="Управляющая кнопка: настраиваемая 10">
            <a:hlinkClick r:id="rId5" action="ppaction://hlinksldjump" highlightClick="1"/>
          </p:cNvPr>
          <p:cNvSpPr/>
          <p:nvPr/>
        </p:nvSpPr>
        <p:spPr>
          <a:xfrm>
            <a:off x="1331640" y="4009628"/>
            <a:ext cx="2880320" cy="1008112"/>
          </a:xfrm>
          <a:prstGeom prst="actionButtonBlank">
            <a:avLst/>
          </a:prstGeom>
          <a:solidFill>
            <a:srgbClr val="A5DAF5"/>
          </a:solidFill>
          <a:ln>
            <a:solidFill>
              <a:srgbClr val="A5DA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anose="02050604050505020204" pitchFamily="18" charset="0"/>
              </a:rPr>
              <a:t>(рыбы) ПЛАВАЮТ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9895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46381" y="-153988"/>
            <a:ext cx="9390381" cy="586898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67544" y="769268"/>
            <a:ext cx="8321301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Молодец! Так держать!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Поставь в лист продвижения на этот вопрос «1 балл!» </a:t>
            </a:r>
            <a:endParaRPr kumimoji="0" lang="ru-RU" sz="4400" b="0" i="0" u="none" strike="noStrike" kern="1200" cap="none" spc="0" normalizeH="0" baseline="0" noProof="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Bookman Old Style" panose="02050604050505020204" pitchFamily="18" charset="0"/>
              <a:ea typeface="+mn-ea"/>
              <a:cs typeface="+mn-cs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46200" y="3161199"/>
            <a:ext cx="2444708" cy="2664183"/>
          </a:xfrm>
          <a:prstGeom prst="rect">
            <a:avLst/>
          </a:prstGeom>
        </p:spPr>
      </p:pic>
      <p:sp>
        <p:nvSpPr>
          <p:cNvPr id="5" name="Управляющая кнопка: далее 4">
            <a:hlinkClick r:id="rId4" action="ppaction://hlinksldjump" highlightClick="1"/>
          </p:cNvPr>
          <p:cNvSpPr/>
          <p:nvPr/>
        </p:nvSpPr>
        <p:spPr>
          <a:xfrm>
            <a:off x="7740352" y="4657700"/>
            <a:ext cx="1048493" cy="86409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728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76455" cy="5715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11560" y="1171366"/>
            <a:ext cx="8321301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pitchFamily="18" charset="0"/>
              </a:rPr>
              <a:t>Ошибка!</a:t>
            </a:r>
          </a:p>
          <a:p>
            <a:pPr algn="ctr"/>
            <a:r>
              <a:rPr lang="ru-RU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pitchFamily="18" charset="0"/>
              </a:rPr>
              <a:t>Поставь в листе продвижения на этот вопрос «0» баллов.  </a:t>
            </a:r>
            <a:endParaRPr lang="ru-RU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4246" y="3410775"/>
            <a:ext cx="2889754" cy="2298391"/>
          </a:xfrm>
          <a:prstGeom prst="rect">
            <a:avLst/>
          </a:prstGeom>
        </p:spPr>
      </p:pic>
      <p:sp>
        <p:nvSpPr>
          <p:cNvPr id="5" name="Управляющая кнопка: далее 4">
            <a:hlinkClick r:id="rId4" action="ppaction://hlinksldjump" highlightClick="1"/>
          </p:cNvPr>
          <p:cNvSpPr/>
          <p:nvPr/>
        </p:nvSpPr>
        <p:spPr>
          <a:xfrm>
            <a:off x="7956376" y="4585692"/>
            <a:ext cx="976485" cy="86409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7198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76455" cy="5715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11560" y="1171366"/>
            <a:ext cx="8321301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pitchFamily="18" charset="0"/>
              </a:rPr>
              <a:t>Ошибка!</a:t>
            </a:r>
          </a:p>
          <a:p>
            <a:pPr algn="ctr"/>
            <a:r>
              <a:rPr lang="ru-RU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pitchFamily="18" charset="0"/>
              </a:rPr>
              <a:t>Поставь в листе продвижения на этот вопрос «0» баллов.  </a:t>
            </a:r>
            <a:endParaRPr lang="ru-RU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4246" y="3410775"/>
            <a:ext cx="2889754" cy="2298391"/>
          </a:xfrm>
          <a:prstGeom prst="rect">
            <a:avLst/>
          </a:prstGeom>
        </p:spPr>
      </p:pic>
      <p:sp>
        <p:nvSpPr>
          <p:cNvPr id="5" name="Управляющая кнопка: далее 4">
            <a:hlinkClick r:id="rId4" action="ppaction://hlinksldjump" highlightClick="1"/>
          </p:cNvPr>
          <p:cNvSpPr/>
          <p:nvPr/>
        </p:nvSpPr>
        <p:spPr>
          <a:xfrm>
            <a:off x="8100392" y="4657700"/>
            <a:ext cx="832469" cy="86409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9080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21196"/>
            <a:ext cx="748883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0"/>
                <a:solidFill>
                  <a:schemeClr val="tx1"/>
                </a:solidFill>
                <a:latin typeface="Bookman Old Style" panose="02050604050505020204" pitchFamily="18" charset="0"/>
              </a:rPr>
              <a:t>Вопрос 9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04260" y="991389"/>
            <a:ext cx="8335479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anose="02050604050505020204" pitchFamily="18" charset="0"/>
              </a:rPr>
              <a:t>Найдите глагол множественного числа:   </a:t>
            </a:r>
            <a:endParaRPr lang="ru-RU" sz="3600" b="1" cap="none" spc="0" dirty="0">
              <a:ln/>
              <a:solidFill>
                <a:schemeClr val="tx1">
                  <a:lumMod val="95000"/>
                  <a:lumOff val="5000"/>
                </a:schemeClr>
              </a:solidFill>
              <a:effectLst/>
              <a:latin typeface="Bookman Old Style" panose="020506040505050202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3992" y="3222326"/>
            <a:ext cx="3724979" cy="2487384"/>
          </a:xfrm>
          <a:prstGeom prst="rect">
            <a:avLst/>
          </a:prstGeom>
        </p:spPr>
      </p:pic>
      <p:sp>
        <p:nvSpPr>
          <p:cNvPr id="9" name="Управляющая кнопка: настраиваемая 8">
            <a:hlinkClick r:id="rId3" action="ppaction://hlinksldjump" highlightClick="1"/>
          </p:cNvPr>
          <p:cNvSpPr/>
          <p:nvPr/>
        </p:nvSpPr>
        <p:spPr>
          <a:xfrm>
            <a:off x="539552" y="2353444"/>
            <a:ext cx="2952328" cy="1008112"/>
          </a:xfrm>
          <a:prstGeom prst="actionButtonBlank">
            <a:avLst/>
          </a:prstGeom>
          <a:solidFill>
            <a:srgbClr val="A5DAF5"/>
          </a:solidFill>
          <a:ln>
            <a:solidFill>
              <a:srgbClr val="A5DA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anose="02050604050505020204" pitchFamily="18" charset="0"/>
              </a:rPr>
              <a:t>(дети) ТАНЦУЮТ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10" name="Управляющая кнопка: настраиваемая 9">
            <a:hlinkClick r:id="rId4" action="ppaction://hlinksldjump" highlightClick="1"/>
          </p:cNvPr>
          <p:cNvSpPr/>
          <p:nvPr/>
        </p:nvSpPr>
        <p:spPr>
          <a:xfrm>
            <a:off x="4067944" y="2353444"/>
            <a:ext cx="2736304" cy="1008112"/>
          </a:xfrm>
          <a:prstGeom prst="actionButtonBlank">
            <a:avLst/>
          </a:prstGeom>
          <a:solidFill>
            <a:srgbClr val="A5DAF5"/>
          </a:solidFill>
          <a:ln>
            <a:solidFill>
              <a:srgbClr val="A5DA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anose="02050604050505020204" pitchFamily="18" charset="0"/>
              </a:rPr>
              <a:t>(девочка) ТАНЦУЕТ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11" name="Управляющая кнопка: настраиваемая 10">
            <a:hlinkClick r:id="rId5" action="ppaction://hlinksldjump" highlightClick="1"/>
          </p:cNvPr>
          <p:cNvSpPr/>
          <p:nvPr/>
        </p:nvSpPr>
        <p:spPr>
          <a:xfrm>
            <a:off x="1331640" y="4009628"/>
            <a:ext cx="2880320" cy="1008112"/>
          </a:xfrm>
          <a:prstGeom prst="actionButtonBlank">
            <a:avLst/>
          </a:prstGeom>
          <a:solidFill>
            <a:srgbClr val="A5DAF5"/>
          </a:solidFill>
          <a:ln>
            <a:solidFill>
              <a:srgbClr val="A5DA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anose="02050604050505020204" pitchFamily="18" charset="0"/>
              </a:rPr>
              <a:t>(мальчик) ЧИТАЕТ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5380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46381" y="-153988"/>
            <a:ext cx="9390381" cy="586898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67544" y="769268"/>
            <a:ext cx="8321301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Молодец! Так держать!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Поставь в лист продвижения на этот вопрос «1 балл!» </a:t>
            </a:r>
            <a:endParaRPr kumimoji="0" lang="ru-RU" sz="4400" b="0" i="0" u="none" strike="noStrike" kern="1200" cap="none" spc="0" normalizeH="0" baseline="0" noProof="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Bookman Old Style" panose="02050604050505020204" pitchFamily="18" charset="0"/>
              <a:ea typeface="+mn-ea"/>
              <a:cs typeface="+mn-cs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46200" y="3161199"/>
            <a:ext cx="2444708" cy="2664183"/>
          </a:xfrm>
          <a:prstGeom prst="rect">
            <a:avLst/>
          </a:prstGeom>
        </p:spPr>
      </p:pic>
      <p:sp>
        <p:nvSpPr>
          <p:cNvPr id="5" name="Управляющая кнопка: далее 4">
            <a:hlinkClick r:id="rId4" action="ppaction://hlinksldjump" highlightClick="1"/>
          </p:cNvPr>
          <p:cNvSpPr/>
          <p:nvPr/>
        </p:nvSpPr>
        <p:spPr>
          <a:xfrm>
            <a:off x="7740352" y="4657700"/>
            <a:ext cx="1048493" cy="86409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0712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76455" cy="5715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11560" y="1171366"/>
            <a:ext cx="8321301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pitchFamily="18" charset="0"/>
              </a:rPr>
              <a:t>Ошибка!</a:t>
            </a:r>
          </a:p>
          <a:p>
            <a:pPr algn="ctr"/>
            <a:r>
              <a:rPr lang="ru-RU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pitchFamily="18" charset="0"/>
              </a:rPr>
              <a:t>Поставь в листе продвижения на этот вопрос «0» баллов.  </a:t>
            </a:r>
            <a:endParaRPr lang="ru-RU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4246" y="3410775"/>
            <a:ext cx="2889754" cy="2298391"/>
          </a:xfrm>
          <a:prstGeom prst="rect">
            <a:avLst/>
          </a:prstGeom>
        </p:spPr>
      </p:pic>
      <p:sp>
        <p:nvSpPr>
          <p:cNvPr id="5" name="Управляющая кнопка: далее 4">
            <a:hlinkClick r:id="rId4" action="ppaction://hlinksldjump" highlightClick="1"/>
          </p:cNvPr>
          <p:cNvSpPr/>
          <p:nvPr/>
        </p:nvSpPr>
        <p:spPr>
          <a:xfrm>
            <a:off x="7956376" y="4585692"/>
            <a:ext cx="976485" cy="86409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3638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76455" cy="5715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11560" y="1171366"/>
            <a:ext cx="8321301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pitchFamily="18" charset="0"/>
              </a:rPr>
              <a:t>Ошибка!</a:t>
            </a:r>
          </a:p>
          <a:p>
            <a:pPr algn="ctr"/>
            <a:r>
              <a:rPr lang="ru-RU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pitchFamily="18" charset="0"/>
              </a:rPr>
              <a:t>Поставь в листе продвижения на этот вопрос «0» баллов.  </a:t>
            </a:r>
            <a:endParaRPr lang="ru-RU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4246" y="3410775"/>
            <a:ext cx="2889754" cy="2298391"/>
          </a:xfrm>
          <a:prstGeom prst="rect">
            <a:avLst/>
          </a:prstGeom>
        </p:spPr>
      </p:pic>
      <p:sp>
        <p:nvSpPr>
          <p:cNvPr id="5" name="Управляющая кнопка: далее 4">
            <a:hlinkClick r:id="rId4" action="ppaction://hlinksldjump" highlightClick="1"/>
          </p:cNvPr>
          <p:cNvSpPr/>
          <p:nvPr/>
        </p:nvSpPr>
        <p:spPr>
          <a:xfrm>
            <a:off x="8100392" y="4657700"/>
            <a:ext cx="832469" cy="86409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1018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21196"/>
            <a:ext cx="748883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0"/>
                <a:solidFill>
                  <a:schemeClr val="tx1"/>
                </a:solidFill>
                <a:latin typeface="Bookman Old Style" panose="02050604050505020204" pitchFamily="18" charset="0"/>
              </a:rPr>
              <a:t>Вопрос 10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7890" y="1184766"/>
            <a:ext cx="848822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2400" b="1" dirty="0" smtClean="0">
                <a:ln/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anose="02050604050505020204" pitchFamily="18" charset="0"/>
              </a:rPr>
              <a:t>Найдите СКАЗУЕМОЕ в предложении: </a:t>
            </a:r>
          </a:p>
          <a:p>
            <a:pPr algn="ctr"/>
            <a:r>
              <a:rPr lang="ru-RU" sz="2400" b="1" dirty="0" smtClean="0">
                <a:ln/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anose="02050604050505020204" pitchFamily="18" charset="0"/>
              </a:rPr>
              <a:t>Ребята нашли белый гриб.    </a:t>
            </a:r>
            <a:endParaRPr lang="ru-RU" sz="2400" b="1" cap="none" spc="0" dirty="0">
              <a:ln/>
              <a:solidFill>
                <a:schemeClr val="tx1">
                  <a:lumMod val="95000"/>
                  <a:lumOff val="5000"/>
                </a:schemeClr>
              </a:solidFill>
              <a:effectLst/>
              <a:latin typeface="Bookman Old Style" panose="020506040505050202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3992" y="3222326"/>
            <a:ext cx="3724979" cy="2487384"/>
          </a:xfrm>
          <a:prstGeom prst="rect">
            <a:avLst/>
          </a:prstGeom>
        </p:spPr>
      </p:pic>
      <p:sp>
        <p:nvSpPr>
          <p:cNvPr id="9" name="Управляющая кнопка: настраиваемая 8">
            <a:hlinkClick r:id="rId3" action="ppaction://hlinksldjump" highlightClick="1"/>
          </p:cNvPr>
          <p:cNvSpPr/>
          <p:nvPr/>
        </p:nvSpPr>
        <p:spPr>
          <a:xfrm>
            <a:off x="539552" y="2353444"/>
            <a:ext cx="2952328" cy="1008112"/>
          </a:xfrm>
          <a:prstGeom prst="actionButtonBlank">
            <a:avLst/>
          </a:prstGeom>
          <a:solidFill>
            <a:srgbClr val="A5DAF5"/>
          </a:solidFill>
          <a:ln>
            <a:solidFill>
              <a:srgbClr val="A5DA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anose="02050604050505020204" pitchFamily="18" charset="0"/>
              </a:rPr>
              <a:t>ребята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10" name="Управляющая кнопка: настраиваемая 9">
            <a:hlinkClick r:id="rId4" action="ppaction://hlinksldjump" highlightClick="1"/>
          </p:cNvPr>
          <p:cNvSpPr/>
          <p:nvPr/>
        </p:nvSpPr>
        <p:spPr>
          <a:xfrm>
            <a:off x="4067944" y="2353444"/>
            <a:ext cx="2736304" cy="1008112"/>
          </a:xfrm>
          <a:prstGeom prst="actionButtonBlank">
            <a:avLst/>
          </a:prstGeom>
          <a:solidFill>
            <a:srgbClr val="A5DAF5"/>
          </a:solidFill>
          <a:ln>
            <a:solidFill>
              <a:srgbClr val="A5DA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anose="02050604050505020204" pitchFamily="18" charset="0"/>
              </a:rPr>
              <a:t>нашли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11" name="Управляющая кнопка: настраиваемая 10">
            <a:hlinkClick r:id="rId5" action="ppaction://hlinksldjump" highlightClick="1"/>
          </p:cNvPr>
          <p:cNvSpPr/>
          <p:nvPr/>
        </p:nvSpPr>
        <p:spPr>
          <a:xfrm>
            <a:off x="1331640" y="4009628"/>
            <a:ext cx="2880320" cy="1008112"/>
          </a:xfrm>
          <a:prstGeom prst="actionButtonBlank">
            <a:avLst/>
          </a:prstGeom>
          <a:solidFill>
            <a:srgbClr val="A5DAF5"/>
          </a:solidFill>
          <a:ln>
            <a:solidFill>
              <a:srgbClr val="A5DA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anose="02050604050505020204" pitchFamily="18" charset="0"/>
              </a:rPr>
              <a:t>белый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1699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21196"/>
            <a:ext cx="748883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0"/>
                <a:solidFill>
                  <a:schemeClr val="tx1"/>
                </a:solidFill>
                <a:latin typeface="Bookman Old Style" panose="02050604050505020204" pitchFamily="18" charset="0"/>
              </a:rPr>
              <a:t>Вопрос 1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201316"/>
            <a:ext cx="485261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400" b="1" cap="none" spc="0" dirty="0" smtClean="0">
                <a:ln/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Bookman Old Style" panose="02050604050505020204" pitchFamily="18" charset="0"/>
              </a:rPr>
              <a:t>Глагол – это ….</a:t>
            </a:r>
            <a:endParaRPr lang="ru-RU" sz="4400" b="1" cap="none" spc="0" dirty="0">
              <a:ln/>
              <a:solidFill>
                <a:schemeClr val="tx1">
                  <a:lumMod val="95000"/>
                  <a:lumOff val="5000"/>
                </a:schemeClr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5" name="Управляющая кнопка: настраиваемая 4">
            <a:hlinkClick r:id="rId2" action="ppaction://hlinksldjump" highlightClick="1"/>
          </p:cNvPr>
          <p:cNvSpPr/>
          <p:nvPr/>
        </p:nvSpPr>
        <p:spPr>
          <a:xfrm>
            <a:off x="611560" y="2281436"/>
            <a:ext cx="2376264" cy="864096"/>
          </a:xfrm>
          <a:prstGeom prst="actionButtonBlank">
            <a:avLst/>
          </a:prstGeom>
          <a:solidFill>
            <a:srgbClr val="A5DAF5"/>
          </a:solidFill>
          <a:ln>
            <a:solidFill>
              <a:srgbClr val="A5DA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anose="02050604050505020204" pitchFamily="18" charset="0"/>
              </a:rPr>
              <a:t>ч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anose="02050604050505020204" pitchFamily="18" charset="0"/>
              </a:rPr>
              <a:t>асть речи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6" name="Управляющая кнопка: настраиваемая 5">
            <a:hlinkClick r:id="rId3" action="ppaction://hlinksldjump" highlightClick="1"/>
          </p:cNvPr>
          <p:cNvSpPr/>
          <p:nvPr/>
        </p:nvSpPr>
        <p:spPr>
          <a:xfrm>
            <a:off x="3347864" y="2293397"/>
            <a:ext cx="2088232" cy="864096"/>
          </a:xfrm>
          <a:prstGeom prst="actionButtonBlank">
            <a:avLst/>
          </a:prstGeom>
          <a:solidFill>
            <a:srgbClr val="A5DAF5"/>
          </a:solidFill>
          <a:ln>
            <a:solidFill>
              <a:srgbClr val="A5DA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anose="02050604050505020204" pitchFamily="18" charset="0"/>
              </a:rPr>
              <a:t>з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anose="02050604050505020204" pitchFamily="18" charset="0"/>
              </a:rPr>
              <a:t>нак препинания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7" name="Управляющая кнопка: настраиваемая 6">
            <a:hlinkClick r:id="rId3" action="ppaction://hlinksldjump" highlightClick="1"/>
          </p:cNvPr>
          <p:cNvSpPr/>
          <p:nvPr/>
        </p:nvSpPr>
        <p:spPr>
          <a:xfrm>
            <a:off x="6012160" y="2281436"/>
            <a:ext cx="2016224" cy="864096"/>
          </a:xfrm>
          <a:prstGeom prst="actionButtonBlank">
            <a:avLst/>
          </a:prstGeom>
          <a:solidFill>
            <a:srgbClr val="A5DAF5"/>
          </a:solidFill>
          <a:ln>
            <a:solidFill>
              <a:srgbClr val="A5DA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anose="02050604050505020204" pitchFamily="18" charset="0"/>
              </a:rPr>
              <a:t>предложение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foregroundMark x1="56250" y1="35938" x2="61042" y2="47188"/>
                        <a14:foregroundMark x1="44167" y1="28750" x2="46250" y2="47188"/>
                        <a14:foregroundMark x1="42083" y1="45313" x2="50625" y2="5718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436277" y="3115816"/>
            <a:ext cx="3726160" cy="2484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460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76455" cy="5715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11560" y="1171366"/>
            <a:ext cx="8321301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pitchFamily="18" charset="0"/>
              </a:rPr>
              <a:t>Ошибка!</a:t>
            </a:r>
          </a:p>
          <a:p>
            <a:pPr algn="ctr"/>
            <a:r>
              <a:rPr lang="ru-RU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pitchFamily="18" charset="0"/>
              </a:rPr>
              <a:t>Поставь в листе продвижения на этот вопрос «0» баллов.  </a:t>
            </a:r>
            <a:endParaRPr lang="ru-RU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4246" y="3410775"/>
            <a:ext cx="2889754" cy="2298391"/>
          </a:xfrm>
          <a:prstGeom prst="rect">
            <a:avLst/>
          </a:prstGeom>
        </p:spPr>
      </p:pic>
      <p:sp>
        <p:nvSpPr>
          <p:cNvPr id="2" name="Управляющая кнопка: далее 1">
            <a:hlinkClick r:id="rId4" action="ppaction://hlinksldjump" highlightClick="1"/>
          </p:cNvPr>
          <p:cNvSpPr/>
          <p:nvPr/>
        </p:nvSpPr>
        <p:spPr>
          <a:xfrm>
            <a:off x="7956376" y="4729708"/>
            <a:ext cx="864096" cy="7200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5522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46381" y="-153988"/>
            <a:ext cx="9390381" cy="586898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67544" y="769268"/>
            <a:ext cx="8321301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Молодец! Так держать!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Поставь в лист продвижения на этот вопрос «1 балл!» </a:t>
            </a:r>
            <a:endParaRPr kumimoji="0" lang="ru-RU" sz="4400" b="0" i="0" u="none" strike="noStrike" kern="1200" cap="none" spc="0" normalizeH="0" baseline="0" noProof="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Bookman Old Style" panose="02050604050505020204" pitchFamily="18" charset="0"/>
              <a:ea typeface="+mn-ea"/>
              <a:cs typeface="+mn-cs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46200" y="3161199"/>
            <a:ext cx="2444708" cy="2664183"/>
          </a:xfrm>
          <a:prstGeom prst="rect">
            <a:avLst/>
          </a:prstGeom>
        </p:spPr>
      </p:pic>
      <p:sp>
        <p:nvSpPr>
          <p:cNvPr id="2" name="Управляющая кнопка: далее 1">
            <a:hlinkClick r:id="rId4" action="ppaction://hlinksldjump" highlightClick="1"/>
          </p:cNvPr>
          <p:cNvSpPr/>
          <p:nvPr/>
        </p:nvSpPr>
        <p:spPr>
          <a:xfrm>
            <a:off x="7812360" y="4585692"/>
            <a:ext cx="976485" cy="86409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2220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76455" cy="5715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11560" y="1171366"/>
            <a:ext cx="8321301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pitchFamily="18" charset="0"/>
              </a:rPr>
              <a:t>Ошибка!</a:t>
            </a:r>
          </a:p>
          <a:p>
            <a:pPr algn="ctr"/>
            <a:r>
              <a:rPr lang="ru-RU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pitchFamily="18" charset="0"/>
              </a:rPr>
              <a:t>Поставь в листе продвижения на этот вопрос «0» баллов.  </a:t>
            </a:r>
            <a:endParaRPr lang="ru-RU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4246" y="3410775"/>
            <a:ext cx="2889754" cy="2298391"/>
          </a:xfrm>
          <a:prstGeom prst="rect">
            <a:avLst/>
          </a:prstGeom>
        </p:spPr>
      </p:pic>
      <p:sp>
        <p:nvSpPr>
          <p:cNvPr id="5" name="Управляющая кнопка: далее 4">
            <a:hlinkClick r:id="rId4" action="ppaction://hlinksldjump" highlightClick="1"/>
          </p:cNvPr>
          <p:cNvSpPr/>
          <p:nvPr/>
        </p:nvSpPr>
        <p:spPr>
          <a:xfrm>
            <a:off x="8100392" y="4657700"/>
            <a:ext cx="832469" cy="86409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6007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769268"/>
            <a:ext cx="8568952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Посчитай количество баллов за тест и в листе продвижения отметь под словом «ИТОГО»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02693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9979" y="-90981"/>
            <a:ext cx="9289570" cy="580598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95536" y="481236"/>
            <a:ext cx="8321301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pitchFamily="18" charset="0"/>
              </a:rPr>
              <a:t>Молодец! Так держать! </a:t>
            </a:r>
          </a:p>
          <a:p>
            <a:pPr algn="ctr"/>
            <a:r>
              <a:rPr lang="ru-RU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pitchFamily="18" charset="0"/>
              </a:rPr>
              <a:t>Поставь в лист продвижения на этот вопрос «1 балл!» </a:t>
            </a:r>
            <a:endParaRPr lang="ru-RU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9" name="Управляющая кнопка: далее 8">
            <a:hlinkClick r:id="rId3" action="ppaction://hlinksldjump" highlightClick="1"/>
          </p:cNvPr>
          <p:cNvSpPr/>
          <p:nvPr/>
        </p:nvSpPr>
        <p:spPr>
          <a:xfrm>
            <a:off x="7452320" y="4369668"/>
            <a:ext cx="936104" cy="86409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08" b="99831" l="3889" r="100000">
                        <a14:foregroundMark x1="34444" y1="43051" x2="57130" y2="52034"/>
                        <a14:foregroundMark x1="58056" y1="15932" x2="68889" y2="40339"/>
                        <a14:foregroundMark x1="40370" y1="15085" x2="46204" y2="28559"/>
                        <a14:foregroundMark x1="49167" y1="39407" x2="54167" y2="54746"/>
                        <a14:foregroundMark x1="44259" y1="43051" x2="51204" y2="53814"/>
                        <a14:foregroundMark x1="39352" y1="20508" x2="56111" y2="28559"/>
                        <a14:foregroundMark x1="56111" y1="19576" x2="65000" y2="29492"/>
                        <a14:foregroundMark x1="65000" y1="29492" x2="65000" y2="29492"/>
                        <a14:foregroundMark x1="53148" y1="20508" x2="61019" y2="37627"/>
                        <a14:foregroundMark x1="60000" y1="15085" x2="69907" y2="3313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22357" y="3015083"/>
            <a:ext cx="2441739" cy="2667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33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630" y="17321"/>
            <a:ext cx="9368241" cy="569767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39552" y="769268"/>
            <a:ext cx="8321301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pitchFamily="18" charset="0"/>
              </a:rPr>
              <a:t>Ошибка!</a:t>
            </a:r>
          </a:p>
          <a:p>
            <a:pPr algn="ctr"/>
            <a:r>
              <a:rPr lang="ru-RU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pitchFamily="18" charset="0"/>
              </a:rPr>
              <a:t>Поставь в листе продвижения на этот вопрос «0» баллов.  </a:t>
            </a:r>
            <a:endParaRPr lang="ru-RU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2" name="Управляющая кнопка: далее 1">
            <a:hlinkClick r:id="rId3" action="ppaction://hlinksldjump" highlightClick="1"/>
          </p:cNvPr>
          <p:cNvSpPr/>
          <p:nvPr/>
        </p:nvSpPr>
        <p:spPr>
          <a:xfrm>
            <a:off x="8172400" y="4729708"/>
            <a:ext cx="688453" cy="64807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750" b="100000" l="0" r="100000">
                        <a14:foregroundMark x1="35572" y1="36875" x2="67662" y2="59688"/>
                        <a14:foregroundMark x1="61940" y1="41563" x2="65174" y2="55000"/>
                        <a14:foregroundMark x1="61940" y1="35938" x2="63184" y2="49375"/>
                        <a14:foregroundMark x1="54975" y1="34375" x2="63930" y2="49375"/>
                        <a14:foregroundMark x1="67662" y1="35313" x2="70149" y2="51875"/>
                        <a14:foregroundMark x1="70149" y1="40000" x2="70149" y2="49375"/>
                        <a14:foregroundMark x1="63930" y1="39063" x2="63930" y2="50938"/>
                        <a14:foregroundMark x1="59950" y1="32813" x2="61194" y2="43750"/>
                        <a14:foregroundMark x1="56219" y1="32188" x2="58706" y2="46250"/>
                        <a14:foregroundMark x1="58706" y1="36875" x2="56219" y2="54063"/>
                        <a14:foregroundMark x1="46766" y1="39063" x2="48010" y2="50313"/>
                        <a14:foregroundMark x1="42537" y1="37500" x2="45025" y2="50313"/>
                        <a14:foregroundMark x1="47512" y1="39063" x2="48010" y2="47813"/>
                        <a14:foregroundMark x1="43035" y1="36875" x2="43035" y2="44688"/>
                        <a14:foregroundMark x1="38060" y1="35938" x2="38806" y2="42188"/>
                        <a14:foregroundMark x1="36070" y1="36875" x2="36070" y2="46250"/>
                        <a14:foregroundMark x1="36070" y1="37500" x2="39303" y2="51875"/>
                        <a14:foregroundMark x1="43781" y1="42188" x2="45025" y2="53438"/>
                        <a14:foregroundMark x1="45025" y1="36875" x2="46269" y2="46250"/>
                        <a14:foregroundMark x1="50000" y1="37500" x2="51244" y2="45313"/>
                        <a14:foregroundMark x1="51244" y1="35313" x2="51990" y2="43125"/>
                        <a14:foregroundMark x1="89055" y1="79375" x2="76368" y2="77188"/>
                        <a14:foregroundMark x1="81343" y1="85625" x2="81343" y2="92813"/>
                        <a14:foregroundMark x1="82090" y1="85000" x2="72637" y2="78750"/>
                        <a14:foregroundMark x1="87811" y1="86563" x2="68905" y2="78750"/>
                        <a14:foregroundMark x1="22886" y1="68438" x2="23632" y2="85000"/>
                        <a14:foregroundMark x1="18657" y1="62187" x2="23632" y2="77188"/>
                        <a14:foregroundMark x1="19900" y1="60313" x2="24129" y2="70000"/>
                        <a14:foregroundMark x1="33085" y1="58125" x2="33582" y2="71563"/>
                        <a14:foregroundMark x1="29353" y1="65938" x2="24876" y2="80313"/>
                        <a14:foregroundMark x1="31841" y1="65938" x2="29353" y2="73750"/>
                        <a14:foregroundMark x1="28109" y1="57188" x2="28109" y2="64375"/>
                        <a14:foregroundMark x1="26119" y1="54063" x2="26119" y2="62813"/>
                        <a14:foregroundMark x1="23632" y1="57188" x2="22388" y2="64375"/>
                        <a14:foregroundMark x1="17413" y1="58750" x2="17413" y2="68438"/>
                        <a14:foregroundMark x1="13433" y1="62187" x2="16667" y2="73125"/>
                        <a14:foregroundMark x1="21144" y1="56563" x2="23632" y2="67500"/>
                        <a14:foregroundMark x1="34328" y1="66875" x2="35572" y2="71563"/>
                        <a14:foregroundMark x1="27363" y1="90313" x2="22886" y2="80938"/>
                        <a14:foregroundMark x1="31095" y1="76250" x2="28607" y2="7937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22612" y="3408022"/>
            <a:ext cx="2887393" cy="229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384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27" y="-29898"/>
            <a:ext cx="9144727" cy="574489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39552" y="769268"/>
            <a:ext cx="8321301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pitchFamily="18" charset="0"/>
              </a:rPr>
              <a:t>Ошибка!</a:t>
            </a:r>
          </a:p>
          <a:p>
            <a:pPr algn="ctr"/>
            <a:r>
              <a:rPr lang="ru-RU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pitchFamily="18" charset="0"/>
              </a:rPr>
              <a:t>Поставь в листе продвижения на этот вопрос «0» баллов.  </a:t>
            </a:r>
            <a:endParaRPr lang="ru-RU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2" name="Управляющая кнопка: далее 1">
            <a:hlinkClick r:id="rId3" action="ppaction://hlinksldjump" highlightClick="1"/>
          </p:cNvPr>
          <p:cNvSpPr/>
          <p:nvPr/>
        </p:nvSpPr>
        <p:spPr>
          <a:xfrm>
            <a:off x="7956376" y="4657700"/>
            <a:ext cx="792088" cy="64807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973" y="3339896"/>
            <a:ext cx="2889754" cy="2298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220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21196"/>
            <a:ext cx="748883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0"/>
                <a:solidFill>
                  <a:schemeClr val="tx1"/>
                </a:solidFill>
                <a:latin typeface="Bookman Old Style" panose="02050604050505020204" pitchFamily="18" charset="0"/>
              </a:rPr>
              <a:t>Вопрос 2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057300"/>
            <a:ext cx="680026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400" b="1" cap="none" spc="0" dirty="0" smtClean="0">
                <a:ln/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Bookman Old Style" panose="02050604050505020204" pitchFamily="18" charset="0"/>
              </a:rPr>
              <a:t>Глагол обозначает ….</a:t>
            </a:r>
            <a:endParaRPr lang="ru-RU" sz="4400" b="1" cap="none" spc="0" dirty="0">
              <a:ln/>
              <a:solidFill>
                <a:schemeClr val="tx1">
                  <a:lumMod val="95000"/>
                  <a:lumOff val="5000"/>
                </a:schemeClr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4" name="Управляющая кнопка: настраиваемая 3">
            <a:hlinkClick r:id="rId2" action="ppaction://hlinksldjump" highlightClick="1"/>
          </p:cNvPr>
          <p:cNvSpPr/>
          <p:nvPr/>
        </p:nvSpPr>
        <p:spPr>
          <a:xfrm>
            <a:off x="576692" y="2294991"/>
            <a:ext cx="2160240" cy="864096"/>
          </a:xfrm>
          <a:prstGeom prst="actionButtonBlank">
            <a:avLst/>
          </a:prstGeom>
          <a:solidFill>
            <a:srgbClr val="A5DAF5"/>
          </a:solidFill>
          <a:ln>
            <a:solidFill>
              <a:srgbClr val="A5DA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anose="02050604050505020204" pitchFamily="18" charset="0"/>
              </a:rPr>
              <a:t>предмет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8" name="Управляющая кнопка: настраиваемая 7">
            <a:hlinkClick r:id="rId3" action="ppaction://hlinksldjump" highlightClick="1"/>
          </p:cNvPr>
          <p:cNvSpPr/>
          <p:nvPr/>
        </p:nvSpPr>
        <p:spPr>
          <a:xfrm>
            <a:off x="3255606" y="2294991"/>
            <a:ext cx="1944216" cy="864096"/>
          </a:xfrm>
          <a:prstGeom prst="actionButtonBlank">
            <a:avLst/>
          </a:prstGeom>
          <a:solidFill>
            <a:srgbClr val="A5DAF5"/>
          </a:solidFill>
          <a:ln>
            <a:solidFill>
              <a:srgbClr val="A5DA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anose="02050604050505020204" pitchFamily="18" charset="0"/>
              </a:rPr>
              <a:t>д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anose="02050604050505020204" pitchFamily="18" charset="0"/>
              </a:rPr>
              <a:t>ействие предмета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9" name="Управляющая кнопка: настраиваемая 8">
            <a:hlinkClick r:id="rId4" action="ppaction://hlinksldjump" highlightClick="1"/>
          </p:cNvPr>
          <p:cNvSpPr/>
          <p:nvPr/>
        </p:nvSpPr>
        <p:spPr>
          <a:xfrm>
            <a:off x="5724128" y="2281436"/>
            <a:ext cx="2088232" cy="864096"/>
          </a:xfrm>
          <a:prstGeom prst="actionButtonBlank">
            <a:avLst/>
          </a:prstGeom>
          <a:solidFill>
            <a:srgbClr val="A5DAF5"/>
          </a:solidFill>
          <a:ln>
            <a:solidFill>
              <a:srgbClr val="A5DA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anose="02050604050505020204" pitchFamily="18" charset="0"/>
              </a:rPr>
              <a:t>признак предмета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75577" y="3231083"/>
            <a:ext cx="3724979" cy="2487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997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39440"/>
            <a:ext cx="9118555" cy="575444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39552" y="769268"/>
            <a:ext cx="8321301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pitchFamily="18" charset="0"/>
              </a:rPr>
              <a:t>Ошибка!</a:t>
            </a:r>
          </a:p>
          <a:p>
            <a:pPr algn="ctr"/>
            <a:r>
              <a:rPr lang="ru-RU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pitchFamily="18" charset="0"/>
              </a:rPr>
              <a:t>Поставь в листе продвижения на этот вопрос «0» баллов.  </a:t>
            </a:r>
            <a:endParaRPr lang="ru-RU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2" name="Управляющая кнопка: далее 1">
            <a:hlinkClick r:id="rId3" action="ppaction://hlinksldjump" highlightClick="1"/>
          </p:cNvPr>
          <p:cNvSpPr/>
          <p:nvPr/>
        </p:nvSpPr>
        <p:spPr>
          <a:xfrm>
            <a:off x="8028384" y="4585692"/>
            <a:ext cx="832469" cy="7200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3229547"/>
            <a:ext cx="2889754" cy="2298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9832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Желтый и оранжевый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2702</TotalTime>
  <Words>598</Words>
  <Application>Microsoft Office PowerPoint</Application>
  <PresentationFormat>Экран (16:10)</PresentationFormat>
  <Paragraphs>115</Paragraphs>
  <Slides>43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48" baseType="lpstr">
      <vt:lpstr>Arial</vt:lpstr>
      <vt:lpstr>Bookman Old Style</vt:lpstr>
      <vt:lpstr>Calibri</vt:lpstr>
      <vt:lpstr>Monotype Corsiva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Золотое кольцо России-1часть.Никифорова Н.В.</dc:title>
  <dc:creator>Наталья Никифорова</dc:creator>
  <cp:lastModifiedBy>руска</cp:lastModifiedBy>
  <cp:revision>311</cp:revision>
  <dcterms:created xsi:type="dcterms:W3CDTF">2017-12-24T16:16:52Z</dcterms:created>
  <dcterms:modified xsi:type="dcterms:W3CDTF">2024-04-22T16:20:38Z</dcterms:modified>
</cp:coreProperties>
</file>